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08D"/>
    <a:srgbClr val="19FF8C"/>
    <a:srgbClr val="65F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EC72F-0D43-457E-ACA6-68F7CFD71EEA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9C6A4-26D1-4A59-AB94-59F3A052E2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23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9C6A4-26D1-4A59-AB94-59F3A052E2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54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A207-8155-4E23-BFC9-80CC2C33BD58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52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6F85-354E-43BF-86CC-1A39247492EF}" type="datetime1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52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5350-9413-4742-8A52-7D4B10D593EF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737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0EA9-799E-4678-A8A8-7991E548B8F2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916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6CC8-CAC4-4AE0-A4E4-51F559D7BF3E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537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6CF4-F47C-44F2-A5F8-21487B242CF3}" type="datetime1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752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897-6B21-420C-B160-9AB29F026F1E}" type="datetime1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037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2CCD4-9F58-4269-AA77-8E5FF98646B6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55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802E-6E26-4609-A48E-8F594456278E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42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EA4D1-256B-4FAD-B715-FB2BAB9B5EEC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82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C469-23D4-4D63-BD4A-C63BB2BE3A63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0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991F5-0BA1-46EB-A5D2-26FB45F2656E}" type="datetime1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4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E372-2870-42B4-94F5-6CA16132AE60}" type="datetime1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3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0BD8-2A97-4861-AAEB-B2D1A4F186BC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0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6131-D174-4FFD-BB6C-040EBE5C1D25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8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9CD1-894C-4333-A4C6-5C0A56E0C8D5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27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7A8E-4C8C-401D-A75D-7E4B41A8B3D9}" type="datetime1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63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3C68418-DD25-4D92-A0A8-0EFCF092AF4A}" type="datetime1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3C1D6-36E4-4AA0-ADB4-BB742BB51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074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4400" y="634014"/>
            <a:ext cx="7952510" cy="1400530"/>
          </a:xfrm>
        </p:spPr>
        <p:txBody>
          <a:bodyPr/>
          <a:lstStyle/>
          <a:p>
            <a:r>
              <a:rPr lang="uk-UA" sz="4400" dirty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№</a:t>
            </a:r>
            <a:r>
              <a:rPr lang="uk-UA" sz="4400" dirty="0" smtClean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lang="uk-UA" sz="4400" dirty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(частина 1) </a:t>
            </a:r>
            <a:r>
              <a:rPr lang="uk-UA" sz="4400" b="1" dirty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Рухи рослин: </a:t>
            </a:r>
            <a:r>
              <a:rPr lang="uk-UA" sz="4400" b="1" dirty="0" err="1" smtClean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настії</a:t>
            </a:r>
            <a:endParaRPr lang="ru-RU" sz="4400" dirty="0">
              <a:solidFill>
                <a:srgbClr val="FDC0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454727" y="2672480"/>
            <a:ext cx="7716982" cy="1078209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дослідити рухові процеси в рослинних організмах</a:t>
            </a:r>
            <a:endParaRPr lang="uk-UA" sz="3200" b="1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6"/>
          <p:cNvSpPr txBox="1">
            <a:spLocks/>
          </p:cNvSpPr>
          <p:nvPr/>
        </p:nvSpPr>
        <p:spPr>
          <a:xfrm>
            <a:off x="2764599" y="4639927"/>
            <a:ext cx="6781183" cy="1345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sz="28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</a:t>
            </a:r>
            <a:r>
              <a:rPr lang="uk-UA" sz="28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uk-UA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иявити </a:t>
            </a:r>
            <a:r>
              <a:rPr lang="uk-UA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участі фітогормонів (ауксину) у рухах </a:t>
            </a:r>
            <a:r>
              <a:rPr lang="uk-UA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</a:t>
            </a:r>
            <a:endParaRPr lang="ru-RU" sz="2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C1D6-36E4-4AA0-ADB4-BB742BB51F99}" type="slidenum">
              <a:rPr lang="ru-RU" smtClean="0"/>
              <a:t>1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82" y="1249965"/>
            <a:ext cx="2036618" cy="5220108"/>
          </a:xfrm>
          <a:prstGeom prst="rect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205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3713018" y="481525"/>
            <a:ext cx="746386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200" b="1" i="1" dirty="0">
                <a:solidFill>
                  <a:srgbClr val="65FF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Трохи теорії: </a:t>
            </a:r>
            <a:r>
              <a:rPr lang="uk-UA" sz="2200" b="1" dirty="0">
                <a:solidFill>
                  <a:srgbClr val="65FF65"/>
                </a:solidFill>
              </a:rPr>
              <a:t> </a:t>
            </a:r>
            <a:r>
              <a:rPr lang="uk-UA" sz="2200" dirty="0"/>
              <a:t>Організму рослини притаманна здатність до підтримки певної орієнтації своїх органів в просторі. Проявом реакції їх на зовнішні впливи є зміна положення органу. Це такі своєрідні рухи рослин, дуже повільні і не помітні в режимі реального часу. Побачити їх можна, як правило, при тривалій </a:t>
            </a:r>
            <a:r>
              <a:rPr lang="uk-UA" sz="2200" dirty="0" err="1"/>
              <a:t>відеозйомці</a:t>
            </a:r>
            <a:r>
              <a:rPr lang="uk-UA" sz="2200" dirty="0"/>
              <a:t> рослини, коли запис переглядають з прискоренням. Рухи рослин мають трохи іншу природу, ніж переміщення в просторі  кота або студента-біолога. Базовим процесом, що </a:t>
            </a:r>
            <a:r>
              <a:rPr lang="uk-UA" sz="2200" dirty="0" err="1"/>
              <a:t>спичиняє</a:t>
            </a:r>
            <a:r>
              <a:rPr lang="uk-UA" sz="2200" dirty="0"/>
              <a:t> рух рослин, є </a:t>
            </a:r>
            <a:r>
              <a:rPr lang="uk-UA" sz="2200" b="1" dirty="0" smtClean="0">
                <a:solidFill>
                  <a:srgbClr val="FFFF00"/>
                </a:solidFill>
              </a:rPr>
              <a:t>підсилений ріст клітин/тканин відносно оточуючих структур (</a:t>
            </a:r>
            <a:r>
              <a:rPr lang="uk-UA" sz="2200" b="1" i="1" dirty="0" smtClean="0">
                <a:solidFill>
                  <a:srgbClr val="FFFF00"/>
                </a:solidFill>
              </a:rPr>
              <a:t>ростові рухи</a:t>
            </a:r>
            <a:r>
              <a:rPr lang="uk-UA" sz="2200" b="1" dirty="0" smtClean="0">
                <a:solidFill>
                  <a:srgbClr val="FFFF00"/>
                </a:solidFill>
              </a:rPr>
              <a:t>)</a:t>
            </a:r>
            <a:r>
              <a:rPr lang="uk-UA" sz="2200" dirty="0" smtClean="0"/>
              <a:t> або </a:t>
            </a:r>
            <a:r>
              <a:rPr lang="uk-UA" sz="2200" b="1" dirty="0">
                <a:solidFill>
                  <a:srgbClr val="FFFF00"/>
                </a:solidFill>
              </a:rPr>
              <a:t>зміна </a:t>
            </a:r>
            <a:r>
              <a:rPr lang="uk-UA" sz="2200" b="1" dirty="0" err="1">
                <a:solidFill>
                  <a:srgbClr val="FFFF00"/>
                </a:solidFill>
              </a:rPr>
              <a:t>тургорного</a:t>
            </a:r>
            <a:r>
              <a:rPr lang="uk-UA" sz="2200" b="1" dirty="0">
                <a:solidFill>
                  <a:srgbClr val="FFFF00"/>
                </a:solidFill>
              </a:rPr>
              <a:t> </a:t>
            </a:r>
            <a:r>
              <a:rPr lang="uk-UA" sz="2200" b="1" dirty="0" smtClean="0">
                <a:solidFill>
                  <a:srgbClr val="FFFF00"/>
                </a:solidFill>
              </a:rPr>
              <a:t>тиску </a:t>
            </a:r>
            <a:r>
              <a:rPr lang="uk-UA" sz="2200" b="1" dirty="0">
                <a:solidFill>
                  <a:srgbClr val="FFFF00"/>
                </a:solidFill>
              </a:rPr>
              <a:t>локалізованої групи клітин (</a:t>
            </a:r>
            <a:r>
              <a:rPr lang="uk-UA" sz="2200" b="1" i="1" dirty="0">
                <a:solidFill>
                  <a:srgbClr val="FFFF00"/>
                </a:solidFill>
              </a:rPr>
              <a:t>тургорні рухи</a:t>
            </a:r>
            <a:r>
              <a:rPr lang="uk-UA" sz="2200" b="1" dirty="0">
                <a:solidFill>
                  <a:srgbClr val="FFFF00"/>
                </a:solidFill>
              </a:rPr>
              <a:t>). </a:t>
            </a:r>
            <a:r>
              <a:rPr lang="uk-UA" sz="2200" dirty="0"/>
              <a:t>В обох випадках структури, </a:t>
            </a:r>
            <a:r>
              <a:rPr lang="uk-UA" sz="2200" dirty="0" err="1"/>
              <a:t>обʼєм</a:t>
            </a:r>
            <a:r>
              <a:rPr lang="uk-UA" sz="2200" dirty="0"/>
              <a:t> яких збільшився, відіграють по відношенню до структур оточення роль поршня (або домкрата</a:t>
            </a:r>
            <a:r>
              <a:rPr lang="uk-UA" sz="2200" dirty="0" smtClean="0"/>
              <a:t>).</a:t>
            </a:r>
            <a:endParaRPr lang="uk-UA" sz="2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338685" y="0"/>
            <a:ext cx="838199" cy="481525"/>
          </a:xfrm>
        </p:spPr>
        <p:txBody>
          <a:bodyPr/>
          <a:lstStyle/>
          <a:p>
            <a:fld id="{2093C1D6-36E4-4AA0-ADB4-BB742BB51F99}" type="slidenum">
              <a:rPr lang="ru-RU" smtClean="0"/>
              <a:t>2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80" y="869452"/>
            <a:ext cx="3185247" cy="4838621"/>
          </a:xfrm>
          <a:prstGeom prst="rect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21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352540" y="0"/>
            <a:ext cx="838199" cy="587578"/>
          </a:xfrm>
        </p:spPr>
        <p:txBody>
          <a:bodyPr/>
          <a:lstStyle/>
          <a:p>
            <a:fld id="{2093C1D6-36E4-4AA0-ADB4-BB742BB51F99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43346" y="475838"/>
            <a:ext cx="7148945" cy="584775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just">
              <a:defRPr/>
            </a:pPr>
            <a:r>
              <a:rPr lang="uk-UA" sz="2200" dirty="0"/>
              <a:t>Як зазначено вище, рух рослин є переважно відповіддю на зовнішній вплив фактору довкілля. Якщо зміна фактору має загальний, дифузний характер, і відчуває цю зміну весь орган, виникають </a:t>
            </a:r>
            <a:r>
              <a:rPr lang="uk-UA" sz="2200" b="1" i="1" dirty="0" err="1">
                <a:solidFill>
                  <a:srgbClr val="65FF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настичні</a:t>
            </a:r>
            <a:r>
              <a:rPr lang="uk-UA" sz="2200" b="1" dirty="0"/>
              <a:t> рухи</a:t>
            </a:r>
            <a:r>
              <a:rPr lang="uk-UA" sz="2200" dirty="0"/>
              <a:t>, або </a:t>
            </a:r>
            <a:r>
              <a:rPr lang="uk-UA" sz="2200" b="1" i="1" dirty="0" err="1">
                <a:solidFill>
                  <a:srgbClr val="65FF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настії</a:t>
            </a:r>
            <a:r>
              <a:rPr lang="uk-UA" sz="2200" b="1" dirty="0"/>
              <a:t>. </a:t>
            </a:r>
            <a:r>
              <a:rPr lang="ru-RU" sz="2200" dirty="0" err="1"/>
              <a:t>На́стії</a:t>
            </a:r>
            <a:r>
              <a:rPr lang="ru-RU" sz="2200" dirty="0"/>
              <a:t> — </a:t>
            </a:r>
            <a:r>
              <a:rPr lang="ru-RU" sz="2200" dirty="0" err="1"/>
              <a:t>ненаправлені</a:t>
            </a:r>
            <a:r>
              <a:rPr lang="ru-RU" sz="2200" dirty="0"/>
              <a:t> </a:t>
            </a:r>
            <a:r>
              <a:rPr lang="ru-RU" sz="2200" dirty="0" err="1"/>
              <a:t>стосовно</a:t>
            </a:r>
            <a:r>
              <a:rPr lang="ru-RU" sz="2200" dirty="0"/>
              <a:t> </a:t>
            </a:r>
            <a:r>
              <a:rPr lang="ru-RU" sz="2200" dirty="0" err="1"/>
              <a:t>подразника</a:t>
            </a:r>
            <a:r>
              <a:rPr lang="ru-RU" sz="2200" dirty="0"/>
              <a:t> </a:t>
            </a:r>
            <a:r>
              <a:rPr lang="ru-RU" sz="2200" dirty="0" err="1"/>
              <a:t>рухи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рослин</a:t>
            </a:r>
            <a:r>
              <a:rPr lang="ru-RU" sz="2200" dirty="0"/>
              <a:t>.</a:t>
            </a:r>
            <a:r>
              <a:rPr lang="uk-UA" sz="2200" dirty="0"/>
              <a:t> Вони</a:t>
            </a:r>
            <a:r>
              <a:rPr lang="ru-RU" sz="2200" dirty="0"/>
              <a:t> </a:t>
            </a:r>
            <a:r>
              <a:rPr lang="ru-RU" sz="2200" dirty="0" err="1"/>
              <a:t>зумовлені</a:t>
            </a:r>
            <a:r>
              <a:rPr lang="ru-RU" sz="2200" dirty="0"/>
              <a:t> </a:t>
            </a:r>
            <a:r>
              <a:rPr lang="ru-RU" sz="2200" dirty="0" err="1"/>
              <a:t>зміною</a:t>
            </a:r>
            <a:r>
              <a:rPr lang="ru-RU" sz="2200" dirty="0"/>
              <a:t> </a:t>
            </a:r>
            <a:r>
              <a:rPr lang="ru-RU" sz="2200" dirty="0" err="1"/>
              <a:t>концентрації</a:t>
            </a:r>
            <a:r>
              <a:rPr lang="ru-RU" sz="2200" dirty="0"/>
              <a:t> </a:t>
            </a:r>
            <a:r>
              <a:rPr lang="ru-RU" sz="2200" dirty="0" err="1"/>
              <a:t>іонів</a:t>
            </a:r>
            <a:r>
              <a:rPr lang="ru-RU" sz="2200" dirty="0"/>
              <a:t> в </a:t>
            </a:r>
            <a:r>
              <a:rPr lang="ru-RU" sz="2200" dirty="0" err="1"/>
              <a:t>їхніх</a:t>
            </a:r>
            <a:r>
              <a:rPr lang="ru-RU" sz="2200" dirty="0"/>
              <a:t> тканинах, </a:t>
            </a:r>
            <a:r>
              <a:rPr lang="ru-RU" sz="2200" dirty="0" err="1"/>
              <a:t>зміною</a:t>
            </a:r>
            <a:r>
              <a:rPr lang="ru-RU" sz="2200" dirty="0"/>
              <a:t> тургору </a:t>
            </a:r>
            <a:r>
              <a:rPr lang="ru-RU" sz="2200" dirty="0" err="1"/>
              <a:t>клітин</a:t>
            </a:r>
            <a:r>
              <a:rPr lang="ru-RU" sz="2200" dirty="0"/>
              <a:t>, ростом </a:t>
            </a:r>
            <a:r>
              <a:rPr lang="uk-UA" sz="2200" dirty="0"/>
              <a:t>клітин</a:t>
            </a:r>
            <a:r>
              <a:rPr lang="ru-RU" sz="2200" dirty="0"/>
              <a:t>. Настії не </a:t>
            </a:r>
            <a:r>
              <a:rPr lang="ru-RU" sz="2200" dirty="0" err="1"/>
              <a:t>спрямовані</a:t>
            </a:r>
            <a:r>
              <a:rPr lang="ru-RU" sz="2200" dirty="0"/>
              <a:t> </a:t>
            </a:r>
            <a:r>
              <a:rPr lang="ru-RU" sz="2200" dirty="0" err="1"/>
              <a:t>безпосередньо</a:t>
            </a:r>
            <a:r>
              <a:rPr lang="ru-RU" sz="2200" dirty="0"/>
              <a:t> </a:t>
            </a:r>
            <a:r>
              <a:rPr lang="ru-RU" sz="2200" dirty="0" err="1"/>
              <a:t>проти</a:t>
            </a:r>
            <a:r>
              <a:rPr lang="ru-RU" sz="2200" dirty="0"/>
              <a:t> </a:t>
            </a:r>
            <a:r>
              <a:rPr lang="ru-RU" sz="2200" dirty="0" err="1"/>
              <a:t>зовнішніх</a:t>
            </a:r>
            <a:r>
              <a:rPr lang="ru-RU" sz="2200" dirty="0"/>
              <a:t> </a:t>
            </a:r>
            <a:r>
              <a:rPr lang="ru-RU" sz="2200" dirty="0" err="1"/>
              <a:t>факторів</a:t>
            </a:r>
            <a:r>
              <a:rPr lang="ru-RU" sz="2200" dirty="0"/>
              <a:t>.</a:t>
            </a:r>
            <a:r>
              <a:rPr lang="uk-UA" sz="2200" dirty="0"/>
              <a:t> </a:t>
            </a:r>
            <a:r>
              <a:rPr lang="uk-UA" sz="2200" dirty="0" err="1"/>
              <a:t>Настичні</a:t>
            </a:r>
            <a:r>
              <a:rPr lang="uk-UA" sz="2200" dirty="0"/>
              <a:t> рухи характерні в першу чергу для листків (та їх похідних). </a:t>
            </a:r>
            <a:r>
              <a:rPr lang="uk-UA" sz="2200" dirty="0" err="1"/>
              <a:t>Настичні</a:t>
            </a:r>
            <a:r>
              <a:rPr lang="uk-UA" sz="2200" dirty="0"/>
              <a:t> рухи листків -</a:t>
            </a:r>
            <a:r>
              <a:rPr lang="ru-RU" sz="2200" dirty="0"/>
              <a:t> результат </a:t>
            </a:r>
            <a:r>
              <a:rPr lang="ru-RU" sz="2200" dirty="0" err="1"/>
              <a:t>нерівномірного</a:t>
            </a:r>
            <a:r>
              <a:rPr lang="ru-RU" sz="2200" dirty="0"/>
              <a:t> </a:t>
            </a:r>
            <a:r>
              <a:rPr lang="uk-UA" sz="2200" dirty="0"/>
              <a:t>розростання клітин </a:t>
            </a:r>
            <a:r>
              <a:rPr lang="ru-RU" sz="2200" dirty="0" err="1"/>
              <a:t>верхн</a:t>
            </a:r>
            <a:r>
              <a:rPr lang="uk-UA" sz="2200" dirty="0" err="1"/>
              <a:t>ього</a:t>
            </a:r>
            <a:r>
              <a:rPr lang="uk-UA" sz="2200" dirty="0"/>
              <a:t> та нижнього боку пластинки</a:t>
            </a:r>
            <a:r>
              <a:rPr lang="ru-RU" sz="2200" dirty="0"/>
              <a:t>,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неоднакової</a:t>
            </a:r>
            <a:r>
              <a:rPr lang="ru-RU" sz="2200" dirty="0"/>
              <a:t> </a:t>
            </a:r>
            <a:r>
              <a:rPr lang="ru-RU" sz="2200" dirty="0" err="1"/>
              <a:t>зміни</a:t>
            </a:r>
            <a:r>
              <a:rPr lang="ru-RU" sz="2200" dirty="0"/>
              <a:t> тургора в </a:t>
            </a:r>
            <a:r>
              <a:rPr lang="ru-RU" sz="2200" dirty="0" err="1"/>
              <a:t>кліт</a:t>
            </a:r>
            <a:r>
              <a:rPr lang="uk-UA" sz="2200" dirty="0" err="1"/>
              <a:t>инах</a:t>
            </a:r>
            <a:r>
              <a:rPr lang="uk-UA" sz="2200" dirty="0"/>
              <a:t>, розташованих в різних частинах листка</a:t>
            </a:r>
            <a:r>
              <a:rPr lang="ru-RU" sz="2200" dirty="0"/>
              <a:t>.</a:t>
            </a:r>
            <a:endParaRPr lang="uk-UA" sz="2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239" y="919751"/>
            <a:ext cx="2984500" cy="45720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584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380249" y="0"/>
            <a:ext cx="838199" cy="481525"/>
          </a:xfrm>
        </p:spPr>
        <p:txBody>
          <a:bodyPr/>
          <a:lstStyle/>
          <a:p>
            <a:fld id="{2093C1D6-36E4-4AA0-ADB4-BB742BB51F99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Объект 3"/>
          <p:cNvSpPr txBox="1">
            <a:spLocks noGrp="1"/>
          </p:cNvSpPr>
          <p:nvPr>
            <p:ph idx="1"/>
          </p:nvPr>
        </p:nvSpPr>
        <p:spPr>
          <a:xfrm>
            <a:off x="207818" y="265087"/>
            <a:ext cx="11731067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uk-UA" sz="2200" b="1" i="1" u="sng" dirty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типи </a:t>
            </a:r>
            <a:r>
              <a:rPr lang="uk-UA" sz="2200" b="1" i="1" u="sng" dirty="0" smtClean="0">
                <a:solidFill>
                  <a:srgbClr val="FDC0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настій:</a:t>
            </a:r>
          </a:p>
          <a:p>
            <a:pPr algn="just">
              <a:defRPr/>
            </a:pPr>
            <a:r>
              <a:rPr lang="uk-UA" sz="2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епінастії</a:t>
            </a:r>
            <a:r>
              <a:rPr lang="uk-UA" sz="2200" dirty="0" smtClean="0"/>
              <a:t> </a:t>
            </a:r>
            <a:r>
              <a:rPr lang="uk-UA" sz="2200" dirty="0"/>
              <a:t>– загин органу вниз, </a:t>
            </a:r>
            <a:r>
              <a:rPr lang="uk-UA" sz="2200" dirty="0" err="1"/>
              <a:t>гіпонастії</a:t>
            </a:r>
            <a:r>
              <a:rPr lang="uk-UA" sz="2200" dirty="0"/>
              <a:t> – загин вгору. Залежно від чинника, що діє, розрізняють</a:t>
            </a:r>
            <a:r>
              <a:rPr lang="uk-UA" sz="2200" dirty="0" smtClean="0"/>
              <a:t>:</a:t>
            </a:r>
          </a:p>
          <a:p>
            <a:pPr algn="just">
              <a:defRPr/>
            </a:pPr>
            <a:r>
              <a:rPr lang="uk-UA" sz="2200" dirty="0" smtClean="0"/>
              <a:t> </a:t>
            </a:r>
            <a:r>
              <a:rPr lang="uk-UA" sz="2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фотонастії</a:t>
            </a:r>
            <a:r>
              <a:rPr lang="uk-UA" sz="2200" dirty="0"/>
              <a:t> — рухи листя і пелюсток, інтенсивності освітлення, що викликаються зміною (спостерігаються в проліска, латаття, кульбаби і ін. рослин</a:t>
            </a:r>
            <a:r>
              <a:rPr lang="uk-UA" sz="2200" dirty="0" smtClean="0"/>
              <a:t>);</a:t>
            </a:r>
          </a:p>
          <a:p>
            <a:pPr algn="just">
              <a:defRPr/>
            </a:pPr>
            <a:r>
              <a:rPr lang="uk-UA" sz="2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термонастії</a:t>
            </a:r>
            <a:r>
              <a:rPr lang="uk-UA" sz="2200" dirty="0" smtClean="0"/>
              <a:t> </a:t>
            </a:r>
            <a:r>
              <a:rPr lang="uk-UA" sz="2200" dirty="0"/>
              <a:t>— рухи пелюсток і ін. органів, обумовлені зміною температури (наприклад, в шафрану, тюльпана</a:t>
            </a:r>
            <a:r>
              <a:rPr lang="uk-UA" sz="2200" dirty="0" smtClean="0"/>
              <a:t>);</a:t>
            </a:r>
          </a:p>
          <a:p>
            <a:pPr algn="just">
              <a:defRPr/>
            </a:pPr>
            <a:r>
              <a:rPr lang="uk-UA" sz="2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ніктинасті</a:t>
            </a:r>
            <a:r>
              <a:rPr lang="uk-UA" sz="2200" dirty="0" err="1" smtClean="0"/>
              <a:t>ї</a:t>
            </a:r>
            <a:r>
              <a:rPr lang="uk-UA" sz="2200" dirty="0" smtClean="0"/>
              <a:t> </a:t>
            </a:r>
            <a:r>
              <a:rPr lang="uk-UA" sz="2200" dirty="0"/>
              <a:t>— рухи листя і пелюсток в багатьох рослин, обумовлені зміною дня і ночі; здійснюються в результаті поєднання фото- і </a:t>
            </a:r>
            <a:r>
              <a:rPr lang="uk-UA" sz="2200" dirty="0" err="1"/>
              <a:t>термонастічеських</a:t>
            </a:r>
            <a:r>
              <a:rPr lang="uk-UA" sz="2200" dirty="0"/>
              <a:t> </a:t>
            </a:r>
            <a:r>
              <a:rPr lang="uk-UA" sz="2200" dirty="0" smtClean="0"/>
              <a:t>рухів;</a:t>
            </a:r>
          </a:p>
          <a:p>
            <a:pPr algn="just">
              <a:defRPr/>
            </a:pPr>
            <a:r>
              <a:rPr lang="uk-UA" sz="2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сейсмонастії</a:t>
            </a:r>
            <a:r>
              <a:rPr lang="uk-UA" sz="2200" dirty="0" smtClean="0"/>
              <a:t> </a:t>
            </a:r>
            <a:r>
              <a:rPr lang="uk-UA" sz="2200" dirty="0"/>
              <a:t>— рухи органів рослин у відповідь на механічне </a:t>
            </a:r>
            <a:r>
              <a:rPr lang="uk-UA" sz="2200" dirty="0" smtClean="0"/>
              <a:t>подразнення </a:t>
            </a:r>
            <a:r>
              <a:rPr lang="uk-UA" sz="2200" dirty="0"/>
              <a:t>або струс (рухи рилець квітки і тичинкових ниток в деяких </a:t>
            </a:r>
            <a:r>
              <a:rPr lang="uk-UA" sz="2200" dirty="0" smtClean="0"/>
              <a:t>ентомофільних </a:t>
            </a:r>
            <a:r>
              <a:rPr lang="uk-UA" sz="2200" dirty="0"/>
              <a:t>рослин, листя — в комахоїдних рослин, в мімози сором'язливою </a:t>
            </a:r>
            <a:r>
              <a:rPr lang="uk-UA" sz="2200" dirty="0" smtClean="0"/>
              <a:t>тощо);</a:t>
            </a:r>
          </a:p>
          <a:p>
            <a:pPr algn="just">
              <a:defRPr/>
            </a:pPr>
            <a:r>
              <a:rPr lang="uk-UA" sz="2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хемонастії</a:t>
            </a:r>
            <a:r>
              <a:rPr lang="uk-UA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200" dirty="0"/>
              <a:t>— рухи органів рослин, наприклад листя, - в запашного </a:t>
            </a:r>
            <a:r>
              <a:rPr lang="uk-UA" sz="2200" dirty="0" err="1"/>
              <a:t>горошка</a:t>
            </a:r>
            <a:r>
              <a:rPr lang="uk-UA" sz="2200" dirty="0"/>
              <a:t>, томатів і ін. рослин, обумовлені дією деяких газоподібних речовин (наприклад, незначних концентрацій етилену, ацетилену і </a:t>
            </a:r>
            <a:r>
              <a:rPr lang="ru-RU" sz="2200" dirty="0"/>
              <a:t>CO</a:t>
            </a:r>
            <a:r>
              <a:rPr lang="uk-UA" sz="2200" dirty="0"/>
              <a:t>).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3722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295729"/>
            <a:ext cx="9404723" cy="610698"/>
          </a:xfrm>
        </p:spPr>
        <p:txBody>
          <a:bodyPr/>
          <a:lstStyle/>
          <a:p>
            <a:r>
              <a:rPr lang="uk-UA" sz="2200" b="1" dirty="0"/>
              <a:t>Внутрішнім регулятором </a:t>
            </a:r>
            <a:r>
              <a:rPr lang="uk-UA" sz="2200" b="1" dirty="0" err="1"/>
              <a:t>настичних</a:t>
            </a:r>
            <a:r>
              <a:rPr lang="uk-UA" sz="2200" b="1" dirty="0"/>
              <a:t> рухів рослин є фітогормони</a:t>
            </a:r>
            <a:endParaRPr lang="ru-RU" sz="2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338685" y="0"/>
            <a:ext cx="838199" cy="481525"/>
          </a:xfrm>
        </p:spPr>
        <p:txBody>
          <a:bodyPr/>
          <a:lstStyle/>
          <a:p>
            <a:fld id="{2093C1D6-36E4-4AA0-ADB4-BB742BB51F99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8144" y="1064174"/>
            <a:ext cx="979516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600" i="1" dirty="0">
                <a:solidFill>
                  <a:srgbClr val="19FF8C"/>
                </a:solidFill>
              </a:rPr>
              <a:t>Завдання </a:t>
            </a:r>
            <a:r>
              <a:rPr lang="uk-UA" sz="2600" i="1" dirty="0" smtClean="0">
                <a:solidFill>
                  <a:srgbClr val="19FF8C"/>
                </a:solidFill>
              </a:rPr>
              <a:t>1.</a:t>
            </a:r>
            <a:r>
              <a:rPr lang="uk-UA" sz="2600" b="1" dirty="0" smtClean="0">
                <a:solidFill>
                  <a:srgbClr val="19FF8C"/>
                </a:solidFill>
              </a:rPr>
              <a:t> </a:t>
            </a:r>
            <a:r>
              <a:rPr lang="uk-UA" sz="2600" b="1" dirty="0" smtClean="0">
                <a:solidFill>
                  <a:srgbClr val="19FF8C"/>
                </a:solidFill>
              </a:rPr>
              <a:t>Простежити</a:t>
            </a:r>
            <a:r>
              <a:rPr lang="uk-UA" sz="2600" b="1" dirty="0" smtClean="0">
                <a:solidFill>
                  <a:srgbClr val="19FF8C"/>
                </a:solidFill>
              </a:rPr>
              <a:t> </a:t>
            </a:r>
            <a:r>
              <a:rPr lang="uk-UA" sz="2600" b="1" dirty="0">
                <a:solidFill>
                  <a:srgbClr val="19FF8C"/>
                </a:solidFill>
              </a:rPr>
              <a:t>за епінастичними та гіпонастичними рухами під дією фітогормонів</a:t>
            </a:r>
            <a:endParaRPr lang="ru-RU" sz="2600" dirty="0">
              <a:solidFill>
                <a:srgbClr val="19FF8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946" y="2325419"/>
            <a:ext cx="4648090" cy="3642160"/>
          </a:xfrm>
          <a:prstGeom prst="rect">
            <a:avLst/>
          </a:prstGeom>
          <a:ln w="38100">
            <a:solidFill>
              <a:schemeClr val="tx1">
                <a:lumMod val="95000"/>
              </a:schemeClr>
            </a:solidFill>
          </a:ln>
        </p:spPr>
      </p:pic>
      <p:sp>
        <p:nvSpPr>
          <p:cNvPr id="7" name="Объект 3"/>
          <p:cNvSpPr txBox="1">
            <a:spLocks noGrp="1"/>
          </p:cNvSpPr>
          <p:nvPr>
            <p:ph idx="1"/>
          </p:nvPr>
        </p:nvSpPr>
        <p:spPr>
          <a:xfrm>
            <a:off x="645130" y="2168236"/>
            <a:ext cx="6489961" cy="3944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200" dirty="0" smtClean="0"/>
              <a:t>Для проведення цього досліду необхідно приготувати 0,02% водний розчин </a:t>
            </a:r>
            <a:r>
              <a:rPr lang="uk-UA" sz="2200" dirty="0" err="1" smtClean="0"/>
              <a:t>геретоауксину</a:t>
            </a:r>
            <a:r>
              <a:rPr lang="uk-UA" sz="2200" dirty="0" smtClean="0"/>
              <a:t>. Також потрібні вата, швацькі нитки, транспортир (</a:t>
            </a:r>
            <a:r>
              <a:rPr lang="uk-UA" sz="2200" smtClean="0"/>
              <a:t>зі шкільних </a:t>
            </a:r>
            <a:r>
              <a:rPr lang="uk-UA" sz="2200" dirty="0" smtClean="0"/>
              <a:t>наборів для креслення) та секундомір чи годинник.</a:t>
            </a:r>
          </a:p>
          <a:p>
            <a:pPr algn="just">
              <a:defRPr/>
            </a:pPr>
            <a:r>
              <a:rPr lang="uk-UA" sz="2200" dirty="0" smtClean="0"/>
              <a:t>Об</a:t>
            </a:r>
            <a:r>
              <a:rPr lang="en-US" sz="2200" dirty="0" smtClean="0"/>
              <a:t>’</a:t>
            </a:r>
            <a:r>
              <a:rPr lang="uk-UA" sz="2200" dirty="0" err="1" smtClean="0"/>
              <a:t>єктом</a:t>
            </a:r>
            <a:r>
              <a:rPr lang="uk-UA" sz="2200" dirty="0" smtClean="0"/>
              <a:t> дослідження є доросла рослина пеларгонії зональної, або інша </a:t>
            </a:r>
            <a:r>
              <a:rPr lang="uk-UA" sz="2200" dirty="0" err="1" smtClean="0"/>
              <a:t>кущеподібна</a:t>
            </a:r>
            <a:r>
              <a:rPr lang="uk-UA" sz="2200" dirty="0" smtClean="0"/>
              <a:t> кімнатна рослина з достатньо довгими черешками та гілками з видовженими міжвузлями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6047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53801" y="0"/>
            <a:ext cx="838199" cy="541425"/>
          </a:xfrm>
        </p:spPr>
        <p:txBody>
          <a:bodyPr/>
          <a:lstStyle/>
          <a:p>
            <a:fld id="{2093C1D6-36E4-4AA0-ADB4-BB742BB51F99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Объект 3"/>
          <p:cNvSpPr txBox="1">
            <a:spLocks noGrp="1"/>
          </p:cNvSpPr>
          <p:nvPr>
            <p:ph idx="1"/>
          </p:nvPr>
        </p:nvSpPr>
        <p:spPr>
          <a:xfrm>
            <a:off x="235528" y="3312334"/>
            <a:ext cx="10968247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1900" dirty="0" smtClean="0"/>
              <a:t>На піддослідній рослині вибирають два листки. Транспортиром </a:t>
            </a:r>
            <a:r>
              <a:rPr lang="uk-UA" sz="1900" dirty="0"/>
              <a:t>вимірюють </a:t>
            </a:r>
            <a:r>
              <a:rPr lang="uk-UA" sz="1900" dirty="0" smtClean="0"/>
              <a:t>гострий кут між їх черешками та стеблом. Фіксують результати.</a:t>
            </a:r>
          </a:p>
          <a:p>
            <a:pPr algn="just">
              <a:defRPr/>
            </a:pPr>
            <a:r>
              <a:rPr lang="uk-UA" sz="1900" dirty="0" smtClean="0"/>
              <a:t>Змочують шматок вати розміром з горошину розчином </a:t>
            </a:r>
            <a:r>
              <a:rPr lang="uk-UA" sz="1900" dirty="0"/>
              <a:t>0,02</a:t>
            </a:r>
            <a:r>
              <a:rPr lang="uk-UA" sz="1900" dirty="0" smtClean="0"/>
              <a:t>% гетероауксину. Кладуть </a:t>
            </a:r>
            <a:r>
              <a:rPr lang="uk-UA" sz="1900" dirty="0"/>
              <a:t>на верхню сторону основи черешка </a:t>
            </a:r>
            <a:r>
              <a:rPr lang="uk-UA" sz="1900" dirty="0" smtClean="0"/>
              <a:t>першого листка, не дуже міцно фіксують нитками. Другий такий же шматочок вати з гетероауксином </a:t>
            </a:r>
            <a:r>
              <a:rPr lang="uk-UA" sz="1900" dirty="0"/>
              <a:t>– </a:t>
            </a:r>
            <a:r>
              <a:rPr lang="uk-UA" sz="1900" dirty="0" smtClean="0"/>
              <a:t>прикріплюють до  нижньої сторони </a:t>
            </a:r>
            <a:r>
              <a:rPr lang="uk-UA" sz="1900" dirty="0"/>
              <a:t>основи черешка </a:t>
            </a:r>
            <a:r>
              <a:rPr lang="uk-UA" sz="1900" dirty="0" smtClean="0"/>
              <a:t>другого </a:t>
            </a:r>
            <a:r>
              <a:rPr lang="uk-UA" sz="1900" dirty="0"/>
              <a:t>листка </a:t>
            </a:r>
            <a:r>
              <a:rPr lang="uk-UA" sz="1900" dirty="0" smtClean="0"/>
              <a:t>пеларгонії.</a:t>
            </a:r>
          </a:p>
          <a:p>
            <a:pPr algn="just">
              <a:defRPr/>
            </a:pPr>
            <a:r>
              <a:rPr lang="uk-UA" sz="1900" dirty="0" smtClean="0"/>
              <a:t>Залишають рослину на 40-60 </a:t>
            </a:r>
            <a:r>
              <a:rPr lang="uk-UA" sz="1900" dirty="0"/>
              <a:t>хв</a:t>
            </a:r>
            <a:r>
              <a:rPr lang="uk-UA" sz="1900" dirty="0" smtClean="0"/>
              <a:t>.</a:t>
            </a:r>
          </a:p>
          <a:p>
            <a:pPr algn="just">
              <a:defRPr/>
            </a:pPr>
            <a:r>
              <a:rPr lang="uk-UA" sz="1900" dirty="0" smtClean="0"/>
              <a:t>Через даний проміжок часу – знімають вату з гетероауксином і повторно </a:t>
            </a:r>
            <a:r>
              <a:rPr lang="uk-UA" sz="1900" dirty="0"/>
              <a:t>вимірюють гострий кут між їх черешками та стеблом. Фіксують результати</a:t>
            </a:r>
            <a:r>
              <a:rPr lang="uk-UA" sz="1900" dirty="0" smtClean="0"/>
              <a:t>.</a:t>
            </a:r>
            <a:r>
              <a:rPr lang="uk-UA" sz="1900" dirty="0"/>
              <a:t> </a:t>
            </a:r>
            <a:r>
              <a:rPr lang="uk-UA" sz="1900" dirty="0" smtClean="0"/>
              <a:t>Роблять висновок про те, який тип руху мав місце під час досліду</a:t>
            </a:r>
            <a:endParaRPr lang="uk-UA" sz="19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29" y="173730"/>
            <a:ext cx="4982467" cy="304162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857" y="180382"/>
            <a:ext cx="5341918" cy="304162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8" name="Овал 7"/>
          <p:cNvSpPr/>
          <p:nvPr/>
        </p:nvSpPr>
        <p:spPr>
          <a:xfrm>
            <a:off x="2549236" y="623454"/>
            <a:ext cx="928255" cy="872837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96837" y="2230582"/>
            <a:ext cx="928255" cy="915497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876204" y="969818"/>
            <a:ext cx="900546" cy="838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79304" y="2299855"/>
            <a:ext cx="928255" cy="83182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16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352540" y="0"/>
            <a:ext cx="838199" cy="523089"/>
          </a:xfrm>
        </p:spPr>
        <p:txBody>
          <a:bodyPr/>
          <a:lstStyle/>
          <a:p>
            <a:fld id="{2093C1D6-36E4-4AA0-ADB4-BB742BB51F99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78182" y="217907"/>
            <a:ext cx="687185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600" b="1" dirty="0" smtClean="0">
                <a:solidFill>
                  <a:srgbClr val="19FF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для самостійного виконання</a:t>
            </a:r>
            <a:endParaRPr lang="ru-RU" sz="2600" b="1" dirty="0">
              <a:solidFill>
                <a:srgbClr val="19FF8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3"/>
          <p:cNvSpPr txBox="1">
            <a:spLocks noGrp="1"/>
          </p:cNvSpPr>
          <p:nvPr>
            <p:ph idx="1"/>
          </p:nvPr>
        </p:nvSpPr>
        <p:spPr>
          <a:xfrm>
            <a:off x="526473" y="710350"/>
            <a:ext cx="982606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200" dirty="0" smtClean="0"/>
              <a:t>Ознайомитись з результатами замірів кутів між листками та стеблом на початку та по завершенню досліду. Визначити, </a:t>
            </a:r>
            <a:r>
              <a:rPr lang="uk-UA" sz="2200" dirty="0"/>
              <a:t>де спостерігається </a:t>
            </a:r>
            <a:r>
              <a:rPr lang="uk-UA" sz="2200" dirty="0" err="1"/>
              <a:t>епінастія</a:t>
            </a:r>
            <a:r>
              <a:rPr lang="uk-UA" sz="2200" dirty="0"/>
              <a:t>, а де </a:t>
            </a:r>
            <a:r>
              <a:rPr lang="uk-UA" sz="2200" dirty="0" smtClean="0"/>
              <a:t>- </a:t>
            </a:r>
            <a:r>
              <a:rPr lang="uk-UA" sz="2200" dirty="0" err="1" smtClean="0"/>
              <a:t>гіпонастія</a:t>
            </a:r>
            <a:endParaRPr lang="uk-UA" sz="2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672" y="1910679"/>
            <a:ext cx="9725892" cy="473539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719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380249" y="0"/>
            <a:ext cx="838199" cy="453816"/>
          </a:xfrm>
        </p:spPr>
        <p:txBody>
          <a:bodyPr/>
          <a:lstStyle/>
          <a:p>
            <a:fld id="{2093C1D6-36E4-4AA0-ADB4-BB742BB51F99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526473" y="710350"/>
            <a:ext cx="5458691" cy="43088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just">
              <a:defRPr/>
            </a:pPr>
            <a:r>
              <a:rPr lang="uk-UA" sz="2200" dirty="0" smtClean="0"/>
              <a:t>Записати дані замірів до таблиці</a:t>
            </a:r>
            <a:endParaRPr lang="uk-UA" sz="2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14594"/>
              </p:ext>
            </p:extLst>
          </p:nvPr>
        </p:nvGraphicFramePr>
        <p:xfrm>
          <a:off x="526474" y="1456431"/>
          <a:ext cx="10664264" cy="33374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00113"/>
                <a:gridCol w="1803849"/>
                <a:gridCol w="1745673"/>
                <a:gridCol w="3061855"/>
                <a:gridCol w="1852774"/>
              </a:tblGrid>
              <a:tr h="7682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C00000"/>
                          </a:solidFill>
                          <a:effectLst/>
                        </a:rPr>
                        <a:t>Місце нанесення гетероауксину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C00000"/>
                          </a:solidFill>
                          <a:effectLst/>
                        </a:rPr>
                        <a:t>Кут відхилення листка від стебла, в градусах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C00000"/>
                          </a:solidFill>
                          <a:effectLst/>
                        </a:rPr>
                        <a:t>Зміна кута відхилення листка від стебла в градусах (з врахуванням знаку + або – )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C00000"/>
                          </a:solidFill>
                          <a:effectLst/>
                        </a:rPr>
                        <a:t>Види руху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</a:tr>
              <a:tr h="892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</a:rPr>
                        <a:t>До початку досліду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</a:rPr>
                        <a:t>В кінці досліду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8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C00000"/>
                          </a:solidFill>
                          <a:effectLst/>
                        </a:rPr>
                        <a:t>Верхній бік черешка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</a:tr>
              <a:tr h="838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C00000"/>
                          </a:solidFill>
                          <a:effectLst/>
                        </a:rPr>
                        <a:t>Нижній бік черешка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DC08D"/>
                    </a:solidFill>
                  </a:tcPr>
                </a:tc>
              </a:tr>
            </a:tbl>
          </a:graphicData>
        </a:graphic>
      </p:graphicFrame>
      <p:sp>
        <p:nvSpPr>
          <p:cNvPr id="7" name="Объект 3"/>
          <p:cNvSpPr txBox="1">
            <a:spLocks noGrp="1"/>
          </p:cNvSpPr>
          <p:nvPr>
            <p:ph idx="1"/>
          </p:nvPr>
        </p:nvSpPr>
        <p:spPr>
          <a:xfrm>
            <a:off x="526473" y="5032968"/>
            <a:ext cx="1138843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200" dirty="0"/>
              <a:t>Зробити висновок про те, в якому випадку спостерігається </a:t>
            </a:r>
            <a:r>
              <a:rPr lang="uk-UA" sz="2200" dirty="0" err="1"/>
              <a:t>епінастія</a:t>
            </a:r>
            <a:r>
              <a:rPr lang="uk-UA" sz="2200" dirty="0"/>
              <a:t>, в якому – </a:t>
            </a:r>
            <a:r>
              <a:rPr lang="uk-UA" sz="2200" dirty="0" err="1"/>
              <a:t>гіпонастія</a:t>
            </a:r>
            <a:r>
              <a:rPr lang="uk-UA" sz="2200" dirty="0"/>
              <a:t>. Поясніть, які фізіологічні процеси в клітинах основи листка спричинив вплив гетероауксину при виникненні настій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5778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310976" y="0"/>
            <a:ext cx="838199" cy="523089"/>
          </a:xfrm>
        </p:spPr>
        <p:txBody>
          <a:bodyPr/>
          <a:lstStyle/>
          <a:p>
            <a:fld id="{2093C1D6-36E4-4AA0-ADB4-BB742BB51F99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645130" y="679572"/>
            <a:ext cx="9404723" cy="932737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dirty="0"/>
          </a:p>
        </p:txBody>
      </p:sp>
      <p:sp>
        <p:nvSpPr>
          <p:cNvPr id="6" name="Объект 6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2505227"/>
          </a:xfrm>
        </p:spPr>
        <p:txBody>
          <a:bodyPr>
            <a:noAutofit/>
          </a:bodyPr>
          <a:lstStyle/>
          <a:p>
            <a:pPr lvl="0"/>
            <a:r>
              <a:rPr lang="uk-UA" sz="2800" dirty="0"/>
              <a:t>Мусієнко М.М. Фізіологія рослин. – К.: Фітосоціоцентр, 2001. – 392 с</a:t>
            </a:r>
            <a:r>
              <a:rPr lang="uk-UA" sz="2800" dirty="0" smtClean="0"/>
              <a:t>.</a:t>
            </a:r>
          </a:p>
          <a:p>
            <a:pPr lvl="0"/>
            <a:r>
              <a:rPr lang="uk-UA" sz="2800" dirty="0"/>
              <a:t>Фізіологія рослин: Практикум /за </a:t>
            </a:r>
            <a:r>
              <a:rPr lang="uk-UA" sz="2800" dirty="0" err="1"/>
              <a:t>ред.проф</a:t>
            </a:r>
            <a:r>
              <a:rPr lang="uk-UA" sz="2800" dirty="0"/>
              <a:t>. М.М. Мусієнка. – К.: Вища школа, 1995. – 191 с. робота №95, С. 158-161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040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146</TotalTime>
  <Words>786</Words>
  <Application>Microsoft Office PowerPoint</Application>
  <PresentationFormat>Широкоэкранный</PresentationFormat>
  <Paragraphs>53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Ион</vt:lpstr>
      <vt:lpstr>Робота №19(частина 1) Рухи рослин: настії</vt:lpstr>
      <vt:lpstr>Презентация PowerPoint</vt:lpstr>
      <vt:lpstr>Презентация PowerPoint</vt:lpstr>
      <vt:lpstr>Презентация PowerPoint</vt:lpstr>
      <vt:lpstr>Внутрішнім регулятором настичних рухів рослин є фітогормони</vt:lpstr>
      <vt:lpstr>Презентация PowerPoint</vt:lpstr>
      <vt:lpstr>Презентация PowerPoint</vt:lpstr>
      <vt:lpstr>Презентация PowerPoint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№19(частина 1) Рухи рослин: настії</dc:title>
  <dc:creator>Загороднюк</dc:creator>
  <cp:lastModifiedBy>Загороднюк</cp:lastModifiedBy>
  <cp:revision>38</cp:revision>
  <dcterms:created xsi:type="dcterms:W3CDTF">2020-05-20T15:04:16Z</dcterms:created>
  <dcterms:modified xsi:type="dcterms:W3CDTF">2020-05-20T17:30:41Z</dcterms:modified>
</cp:coreProperties>
</file>